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1"/>
  </p:handoutMasterIdLst>
  <p:sldIdLst>
    <p:sldId id="256" r:id="rId2"/>
    <p:sldId id="257" r:id="rId3"/>
    <p:sldId id="259" r:id="rId4"/>
    <p:sldId id="260" r:id="rId5"/>
    <p:sldId id="261" r:id="rId6"/>
    <p:sldId id="262" r:id="rId7"/>
    <p:sldId id="258" r:id="rId8"/>
    <p:sldId id="263" r:id="rId9"/>
    <p:sldId id="264" r:id="rId10"/>
  </p:sldIdLst>
  <p:sldSz cx="12192000" cy="6858000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29761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F38D0F-C7C1-4EFC-A8A9-DAB685BF5AD0}" type="datetimeFigureOut">
              <a:rPr lang="ru-RU" smtClean="0"/>
              <a:t>20.03.2020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29761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70EC70-94B7-451F-847F-533D0F2BD3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5543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37074-EA51-4630-B2FD-6F7EB2D6FD8B}" type="datetimeFigureOut">
              <a:rPr lang="ru-RU" smtClean="0"/>
              <a:t>20.03.2020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64A37-029F-4D7D-8F21-C4D7D98B4B6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1342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37074-EA51-4630-B2FD-6F7EB2D6FD8B}" type="datetimeFigureOut">
              <a:rPr lang="ru-RU" smtClean="0"/>
              <a:t>20.03.2020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64A37-029F-4D7D-8F21-C4D7D98B4B6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665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37074-EA51-4630-B2FD-6F7EB2D6FD8B}" type="datetimeFigureOut">
              <a:rPr lang="ru-RU" smtClean="0"/>
              <a:t>20.03.2020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64A37-029F-4D7D-8F21-C4D7D98B4B6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34576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37074-EA51-4630-B2FD-6F7EB2D6FD8B}" type="datetimeFigureOut">
              <a:rPr lang="ru-RU" smtClean="0"/>
              <a:t>20.03.2020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64A37-029F-4D7D-8F21-C4D7D98B4B6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68037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37074-EA51-4630-B2FD-6F7EB2D6FD8B}" type="datetimeFigureOut">
              <a:rPr lang="ru-RU" smtClean="0"/>
              <a:t>20.03.2020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64A37-029F-4D7D-8F21-C4D7D98B4B6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15207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37074-EA51-4630-B2FD-6F7EB2D6FD8B}" type="datetimeFigureOut">
              <a:rPr lang="ru-RU" smtClean="0"/>
              <a:t>20.03.2020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64A37-029F-4D7D-8F21-C4D7D98B4B6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546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37074-EA51-4630-B2FD-6F7EB2D6FD8B}" type="datetimeFigureOut">
              <a:rPr lang="ru-RU" smtClean="0"/>
              <a:t>20.03.2020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64A37-029F-4D7D-8F21-C4D7D98B4B6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93179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37074-EA51-4630-B2FD-6F7EB2D6FD8B}" type="datetimeFigureOut">
              <a:rPr lang="ru-RU" smtClean="0"/>
              <a:t>20.03.2020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64A37-029F-4D7D-8F21-C4D7D98B4B6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50437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37074-EA51-4630-B2FD-6F7EB2D6FD8B}" type="datetimeFigureOut">
              <a:rPr lang="ru-RU" smtClean="0"/>
              <a:t>20.03.2020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64A37-029F-4D7D-8F21-C4D7D98B4B6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55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37074-EA51-4630-B2FD-6F7EB2D6FD8B}" type="datetimeFigureOut">
              <a:rPr lang="ru-RU" smtClean="0"/>
              <a:t>20.03.2020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64A37-029F-4D7D-8F21-C4D7D98B4B6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03530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37074-EA51-4630-B2FD-6F7EB2D6FD8B}" type="datetimeFigureOut">
              <a:rPr lang="ru-RU" smtClean="0"/>
              <a:t>20.03.2020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64A37-029F-4D7D-8F21-C4D7D98B4B6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7886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037074-EA51-4630-B2FD-6F7EB2D6FD8B}" type="datetimeFigureOut">
              <a:rPr lang="ru-RU" smtClean="0"/>
              <a:t>20.03.2020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964A37-029F-4D7D-8F21-C4D7D98B4B6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02944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your-study.ru/" TargetMode="External"/><Relationship Id="rId2" Type="http://schemas.openxmlformats.org/officeDocument/2006/relationships/hyperlink" Target="https://www.youtube.com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uchebnik.mos.ru/catalogue" TargetMode="External"/><Relationship Id="rId5" Type="http://schemas.openxmlformats.org/officeDocument/2006/relationships/hyperlink" Target="https://media.prosv.ru/" TargetMode="External"/><Relationship Id="rId4" Type="http://schemas.openxmlformats.org/officeDocument/2006/relationships/hyperlink" Target="https://lecta.rosuchebnik.ru/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&#1074;&#1073;&#1077;&#1079;&#1086;&#1087;&#1072;&#1089;&#1085;&#1099;&#1081;&#1080;&#1085;&#1090;&#1077;&#1088;&#1085;&#1077;&#1090;.&#1088;&#1092;/" TargetMode="External"/><Relationship Id="rId2" Type="http://schemas.openxmlformats.org/officeDocument/2006/relationships/hyperlink" Target="https://resh.edu.ru/distance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www.ivi.ru/" TargetMode="External"/><Relationship Id="rId4" Type="http://schemas.openxmlformats.org/officeDocument/2006/relationships/hyperlink" Target="https://mosobr.tv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Организация  дистанционного обучения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90644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14503" y="444137"/>
            <a:ext cx="4241074" cy="8795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Ответственный за организацию образовательного процесса в дистанционной форме</a:t>
            </a:r>
            <a:endParaRPr lang="ru-RU" dirty="0"/>
          </a:p>
        </p:txBody>
      </p:sp>
      <p:sp>
        <p:nvSpPr>
          <p:cNvPr id="3" name="Стрелка вниз 2"/>
          <p:cNvSpPr/>
          <p:nvPr/>
        </p:nvSpPr>
        <p:spPr>
          <a:xfrm>
            <a:off x="5643154" y="1628503"/>
            <a:ext cx="783772" cy="8621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914503" y="2603863"/>
            <a:ext cx="4241074" cy="8795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Инициативная группа учителей, применяющих ЦОР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914503" y="4685211"/>
            <a:ext cx="4241074" cy="8795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Группа учителей, начинающие применять ЦОР</a:t>
            </a:r>
            <a:endParaRPr lang="ru-RU" dirty="0"/>
          </a:p>
        </p:txBody>
      </p:sp>
      <p:sp>
        <p:nvSpPr>
          <p:cNvPr id="6" name="Стрелка вниз 5"/>
          <p:cNvSpPr/>
          <p:nvPr/>
        </p:nvSpPr>
        <p:spPr>
          <a:xfrm>
            <a:off x="5708468" y="3692433"/>
            <a:ext cx="783772" cy="8621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451762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14503" y="444137"/>
            <a:ext cx="4241074" cy="8795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Приказ о назначении ответственного за организацию дистанционного обучения</a:t>
            </a:r>
            <a:endParaRPr lang="ru-RU" dirty="0"/>
          </a:p>
        </p:txBody>
      </p:sp>
      <p:sp>
        <p:nvSpPr>
          <p:cNvPr id="3" name="Стрелка вниз 2"/>
          <p:cNvSpPr/>
          <p:nvPr/>
        </p:nvSpPr>
        <p:spPr>
          <a:xfrm>
            <a:off x="5643154" y="1628503"/>
            <a:ext cx="783772" cy="8621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914503" y="2603863"/>
            <a:ext cx="4241074" cy="8795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Положение о дистанционном обучении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914503" y="4685211"/>
            <a:ext cx="4241074" cy="8795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Приказ об организации ДО распределении обязанностей</a:t>
            </a:r>
            <a:endParaRPr lang="ru-RU" dirty="0"/>
          </a:p>
        </p:txBody>
      </p:sp>
      <p:sp>
        <p:nvSpPr>
          <p:cNvPr id="6" name="Стрелка вниз 5"/>
          <p:cNvSpPr/>
          <p:nvPr/>
        </p:nvSpPr>
        <p:spPr>
          <a:xfrm>
            <a:off x="5708468" y="3692433"/>
            <a:ext cx="783772" cy="8621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672240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14503" y="444137"/>
            <a:ext cx="4241074" cy="8795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Учащиеся</a:t>
            </a:r>
            <a:endParaRPr lang="ru-RU" sz="3600" dirty="0"/>
          </a:p>
        </p:txBody>
      </p:sp>
      <p:sp>
        <p:nvSpPr>
          <p:cNvPr id="3" name="Стрелка вниз 2"/>
          <p:cNvSpPr/>
          <p:nvPr/>
        </p:nvSpPr>
        <p:spPr>
          <a:xfrm>
            <a:off x="2264229" y="1323703"/>
            <a:ext cx="783772" cy="8621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35578" y="2360023"/>
            <a:ext cx="4241074" cy="8795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Имеют средства дистанционного обучения дома (ПК, Интернет, смартфон, планшет)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7628708" y="2360023"/>
            <a:ext cx="4241074" cy="8795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Не имеют средства дистанционного обучения дома (ПК, Интернет, смартфон, планшет)</a:t>
            </a:r>
            <a:endParaRPr lang="ru-RU" dirty="0"/>
          </a:p>
        </p:txBody>
      </p:sp>
      <p:sp>
        <p:nvSpPr>
          <p:cNvPr id="6" name="Стрелка вниз 5"/>
          <p:cNvSpPr/>
          <p:nvPr/>
        </p:nvSpPr>
        <p:spPr>
          <a:xfrm>
            <a:off x="9357359" y="1323703"/>
            <a:ext cx="783772" cy="8621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Стрелка вниз 6"/>
          <p:cNvSpPr/>
          <p:nvPr/>
        </p:nvSpPr>
        <p:spPr>
          <a:xfrm>
            <a:off x="2264229" y="3413761"/>
            <a:ext cx="783772" cy="8621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Стрелка вниз 7"/>
          <p:cNvSpPr/>
          <p:nvPr/>
        </p:nvSpPr>
        <p:spPr>
          <a:xfrm>
            <a:off x="9357359" y="3409406"/>
            <a:ext cx="783772" cy="8621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35578" y="4450081"/>
            <a:ext cx="4241074" cy="8795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Организуется дистанционное обучение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7628708" y="4450081"/>
            <a:ext cx="4241074" cy="8795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Организуется обучение в школе (сборная группа, дежурный учитель, не более 250 человек), другой вариант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23314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83326" y="426720"/>
            <a:ext cx="4241074" cy="8795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Пересмотр рабочей программы по предмету</a:t>
            </a:r>
            <a:endParaRPr lang="ru-RU" dirty="0"/>
          </a:p>
        </p:txBody>
      </p:sp>
      <p:sp>
        <p:nvSpPr>
          <p:cNvPr id="3" name="Стрелка вниз 2"/>
          <p:cNvSpPr/>
          <p:nvPr/>
        </p:nvSpPr>
        <p:spPr>
          <a:xfrm>
            <a:off x="2211977" y="1532709"/>
            <a:ext cx="783772" cy="8621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83326" y="2621280"/>
            <a:ext cx="4241074" cy="8795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Форма дистанционного обучения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83326" y="4815839"/>
            <a:ext cx="4241074" cy="12627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План работы на период ДО (какие учебные материалы надо создать, как следить за  работой учащихся, как и когда предоставлять им обратную связь)</a:t>
            </a:r>
            <a:endParaRPr lang="ru-RU" dirty="0"/>
          </a:p>
        </p:txBody>
      </p:sp>
      <p:sp>
        <p:nvSpPr>
          <p:cNvPr id="6" name="Стрелка вниз 5"/>
          <p:cNvSpPr/>
          <p:nvPr/>
        </p:nvSpPr>
        <p:spPr>
          <a:xfrm>
            <a:off x="2211977" y="3727269"/>
            <a:ext cx="783772" cy="8621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4911634" y="681837"/>
            <a:ext cx="4673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ru-RU" dirty="0"/>
              <a:t>Т</a:t>
            </a:r>
            <a:r>
              <a:rPr lang="ru-RU" dirty="0" smtClean="0"/>
              <a:t>емы предмета, по которым возможно ДО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833256" y="2621280"/>
            <a:ext cx="7358744" cy="8803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ru-RU" dirty="0" smtClean="0"/>
              <a:t>Встречи в режиме реального времени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ru-RU" dirty="0" smtClean="0"/>
              <a:t>Дистанционное обучение через интерактивные учебные материалы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911634" y="4824547"/>
            <a:ext cx="640950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-каких учебных результатов учащиеся достигнут?</a:t>
            </a:r>
          </a:p>
          <a:p>
            <a:r>
              <a:rPr lang="ru-RU" dirty="0" smtClean="0"/>
              <a:t>-каким образом учащиеся достигнут учебных результатов?</a:t>
            </a:r>
          </a:p>
          <a:p>
            <a:r>
              <a:rPr lang="ru-RU" dirty="0" smtClean="0"/>
              <a:t>-как учитель поможет учащимся достичь учебных результатов</a:t>
            </a:r>
          </a:p>
          <a:p>
            <a:r>
              <a:rPr lang="ru-RU" dirty="0" smtClean="0"/>
              <a:t>-как узнать, достигли ли учащиеся учебных результатов?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33789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83326" y="171603"/>
            <a:ext cx="4241074" cy="8795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Онлайн-встречи с учениками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83326" y="1509653"/>
            <a:ext cx="4241074" cy="8795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Передача учебного материала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83326" y="2865120"/>
            <a:ext cx="4241074" cy="9318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Обратная связь, консультация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4833256" y="333495"/>
            <a:ext cx="6795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 smtClean="0"/>
              <a:t>Skype</a:t>
            </a:r>
            <a:r>
              <a:rPr lang="ru-RU" dirty="0" smtClean="0"/>
              <a:t>, </a:t>
            </a:r>
            <a:r>
              <a:rPr lang="en-US" dirty="0" smtClean="0"/>
              <a:t>Instagram Live</a:t>
            </a:r>
            <a:r>
              <a:rPr lang="ru-RU" dirty="0" smtClean="0"/>
              <a:t>, </a:t>
            </a:r>
            <a:r>
              <a:rPr lang="en-US" dirty="0" smtClean="0">
                <a:hlinkClick r:id="rId2"/>
              </a:rPr>
              <a:t>youtube.com</a:t>
            </a:r>
            <a:r>
              <a:rPr lang="ru-RU" dirty="0" smtClean="0"/>
              <a:t> , </a:t>
            </a:r>
            <a:r>
              <a:rPr lang="en-US" dirty="0" smtClean="0"/>
              <a:t>Facebook Live</a:t>
            </a:r>
            <a:r>
              <a:rPr lang="ru-RU" dirty="0" smtClean="0"/>
              <a:t>, </a:t>
            </a:r>
            <a:r>
              <a:rPr lang="en-US" dirty="0" smtClean="0"/>
              <a:t>Zoom zoom.us</a:t>
            </a:r>
            <a:endParaRPr lang="ru-RU" dirty="0" smtClean="0"/>
          </a:p>
        </p:txBody>
      </p:sp>
      <p:sp>
        <p:nvSpPr>
          <p:cNvPr id="8" name="Прямоугольник 7"/>
          <p:cNvSpPr/>
          <p:nvPr/>
        </p:nvSpPr>
        <p:spPr>
          <a:xfrm>
            <a:off x="4833256" y="1331981"/>
            <a:ext cx="735874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ru-RU" dirty="0" err="1" smtClean="0"/>
              <a:t>Видеоуроки</a:t>
            </a:r>
            <a:r>
              <a:rPr lang="ru-RU" dirty="0" smtClean="0"/>
              <a:t> (собственные или готовые). Например «Российская электронная школа»;</a:t>
            </a:r>
          </a:p>
          <a:p>
            <a:pPr marL="285750" indent="-285750">
              <a:buFontTx/>
              <a:buChar char="-"/>
            </a:pPr>
            <a:r>
              <a:rPr lang="ru-RU" dirty="0" smtClean="0"/>
              <a:t>Интерактивные учебные материалы (собственные или готовые).</a:t>
            </a:r>
            <a:r>
              <a:rPr lang="en-US" dirty="0" smtClean="0"/>
              <a:t> </a:t>
            </a:r>
            <a:r>
              <a:rPr lang="en-US" dirty="0" smtClean="0">
                <a:hlinkClick r:id="rId3"/>
              </a:rPr>
              <a:t>https://your-study.ru/</a:t>
            </a:r>
            <a:r>
              <a:rPr lang="ru-RU" dirty="0" smtClean="0"/>
              <a:t> (конструктор), </a:t>
            </a:r>
            <a:r>
              <a:rPr lang="en-US" dirty="0" smtClean="0">
                <a:hlinkClick r:id="rId4"/>
              </a:rPr>
              <a:t>https://lecta.rosuchebnik.ru</a:t>
            </a:r>
            <a:r>
              <a:rPr lang="ru-RU" dirty="0" smtClean="0"/>
              <a:t>, </a:t>
            </a:r>
            <a:r>
              <a:rPr lang="en-US" dirty="0" smtClean="0">
                <a:hlinkClick r:id="rId5"/>
              </a:rPr>
              <a:t>https://media.prosv.ru/</a:t>
            </a:r>
            <a:r>
              <a:rPr lang="ru-RU" dirty="0" smtClean="0"/>
              <a:t>, </a:t>
            </a:r>
            <a:r>
              <a:rPr lang="en-US" dirty="0" smtClean="0">
                <a:hlinkClick r:id="rId6"/>
              </a:rPr>
              <a:t>https://uchebnik.mos.ru/catalogue</a:t>
            </a:r>
            <a:r>
              <a:rPr lang="ru-RU" dirty="0" smtClean="0"/>
              <a:t> </a:t>
            </a:r>
          </a:p>
          <a:p>
            <a:pPr marL="285750" indent="-285750">
              <a:buFontTx/>
              <a:buChar char="-"/>
            </a:pPr>
            <a:endParaRPr lang="ru-RU" dirty="0" smtClean="0"/>
          </a:p>
        </p:txBody>
      </p:sp>
      <p:sp>
        <p:nvSpPr>
          <p:cNvPr id="9" name="Прямоугольник 8"/>
          <p:cNvSpPr/>
          <p:nvPr/>
        </p:nvSpPr>
        <p:spPr>
          <a:xfrm>
            <a:off x="4833256" y="3268282"/>
            <a:ext cx="714842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ru-RU" dirty="0" smtClean="0"/>
              <a:t>закрытая группа в социальных сетях, электронная почта, </a:t>
            </a:r>
            <a:r>
              <a:rPr lang="en-US" dirty="0" smtClean="0"/>
              <a:t>WhatsApp</a:t>
            </a:r>
            <a:endParaRPr lang="ru-RU" dirty="0" smtClean="0"/>
          </a:p>
          <a:p>
            <a:endParaRPr lang="ru-RU" dirty="0" smtClean="0"/>
          </a:p>
        </p:txBody>
      </p:sp>
      <p:sp>
        <p:nvSpPr>
          <p:cNvPr id="10" name="Прямоугольник 9"/>
          <p:cNvSpPr/>
          <p:nvPr/>
        </p:nvSpPr>
        <p:spPr>
          <a:xfrm>
            <a:off x="483326" y="4238004"/>
            <a:ext cx="4241074" cy="9318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Мониторинг 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4833255" y="4457002"/>
            <a:ext cx="714842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ru-RU" dirty="0" smtClean="0"/>
              <a:t>«</a:t>
            </a:r>
            <a:r>
              <a:rPr lang="ru-RU" dirty="0" err="1" smtClean="0"/>
              <a:t>Яндекс.Учебник</a:t>
            </a:r>
            <a:r>
              <a:rPr lang="ru-RU" dirty="0" smtClean="0"/>
              <a:t>», «</a:t>
            </a:r>
            <a:r>
              <a:rPr lang="ru-RU" dirty="0" err="1" smtClean="0"/>
              <a:t>ЯКласс</a:t>
            </a:r>
            <a:r>
              <a:rPr lang="ru-RU" dirty="0" smtClean="0"/>
              <a:t>», </a:t>
            </a:r>
            <a:r>
              <a:rPr lang="ru-RU" dirty="0" err="1" smtClean="0"/>
              <a:t>Учи.ру</a:t>
            </a:r>
            <a:r>
              <a:rPr lang="ru-RU" dirty="0" smtClean="0"/>
              <a:t>»,  Гугл формы, </a:t>
            </a:r>
            <a:r>
              <a:rPr lang="en-US" dirty="0" err="1" smtClean="0"/>
              <a:t>learningapps</a:t>
            </a:r>
            <a:r>
              <a:rPr lang="ru-RU" dirty="0" smtClean="0"/>
              <a:t>, др.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2333897" y="1051169"/>
            <a:ext cx="478972" cy="4584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3879496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452846" y="5628305"/>
            <a:ext cx="4241074" cy="9318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Составить план работы и для учащихся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4833255" y="5494048"/>
            <a:ext cx="728036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ru-RU" dirty="0" smtClean="0"/>
              <a:t>Необходимо указать дату и время для начала работы над заданием, сроки выполнения заданий, определенное время для онлайн-встреч с учителем, ссылки на учебные материалы или платформу, где будет идти работа</a:t>
            </a:r>
          </a:p>
        </p:txBody>
      </p:sp>
      <p:sp>
        <p:nvSpPr>
          <p:cNvPr id="3" name="Стрелка вниз 2"/>
          <p:cNvSpPr/>
          <p:nvPr/>
        </p:nvSpPr>
        <p:spPr>
          <a:xfrm>
            <a:off x="2403566" y="2389219"/>
            <a:ext cx="296091" cy="45848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низ 14"/>
          <p:cNvSpPr/>
          <p:nvPr/>
        </p:nvSpPr>
        <p:spPr>
          <a:xfrm>
            <a:off x="2403566" y="3820244"/>
            <a:ext cx="296091" cy="45848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2407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3211" y="104503"/>
            <a:ext cx="1207878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1. Провести мониторинг готовности детей и учителей к дистанционной форме обучения (наличие устройств и возможностей интернета, установка необходимых приложений, разработка рекомендаций и памяток по использованию).</a:t>
            </a:r>
          </a:p>
          <a:p>
            <a:endParaRPr lang="ru-RU" sz="2000" dirty="0"/>
          </a:p>
          <a:p>
            <a:r>
              <a:rPr lang="ru-RU" sz="2000" dirty="0"/>
              <a:t>2. Организовать рабочее время учителя и учеников.</a:t>
            </a:r>
          </a:p>
          <a:p>
            <a:endParaRPr lang="ru-RU" sz="2000" dirty="0"/>
          </a:p>
          <a:p>
            <a:r>
              <a:rPr lang="ru-RU" sz="2000" dirty="0" smtClean="0"/>
              <a:t>Формальная отправка </a:t>
            </a:r>
            <a:r>
              <a:rPr lang="ru-RU" sz="2000" dirty="0"/>
              <a:t>ежедневных домашних заданий как </a:t>
            </a:r>
            <a:r>
              <a:rPr lang="ru-RU" sz="2000" dirty="0" smtClean="0"/>
              <a:t>единственный вариант </a:t>
            </a:r>
            <a:r>
              <a:rPr lang="ru-RU" sz="2000" dirty="0"/>
              <a:t>обучения. Это </a:t>
            </a:r>
            <a:r>
              <a:rPr lang="ru-RU" sz="2000" dirty="0" smtClean="0"/>
              <a:t>НЕ </a:t>
            </a:r>
            <a:r>
              <a:rPr lang="ru-RU" sz="2000" dirty="0"/>
              <a:t>дистанционная форма обучения, это формальность</a:t>
            </a:r>
            <a:r>
              <a:rPr lang="ru-RU" sz="2000" dirty="0" smtClean="0"/>
              <a:t>. Ссылки на учебный материал должны быть конкретными, исключающие поиск в сети </a:t>
            </a:r>
            <a:r>
              <a:rPr lang="ru-RU" sz="2000" dirty="0" err="1" smtClean="0"/>
              <a:t>Интерент</a:t>
            </a:r>
            <a:r>
              <a:rPr lang="ru-RU" sz="2000" dirty="0" smtClean="0"/>
              <a:t>.</a:t>
            </a:r>
            <a:endParaRPr lang="ru-RU" sz="2000" dirty="0"/>
          </a:p>
          <a:p>
            <a:endParaRPr lang="ru-RU" sz="2000" dirty="0"/>
          </a:p>
          <a:p>
            <a:r>
              <a:rPr lang="ru-RU" sz="2000" dirty="0"/>
              <a:t>3. По возможности предусмотреть и организовать время «</a:t>
            </a:r>
            <a:r>
              <a:rPr lang="ru-RU" sz="2000" dirty="0" err="1"/>
              <a:t>face-to-face</a:t>
            </a:r>
            <a:r>
              <a:rPr lang="ru-RU" sz="2000" dirty="0"/>
              <a:t>” взаимодействия учителя и групп учеников (в классе, параллели) для основной и старшей школы.</a:t>
            </a:r>
          </a:p>
          <a:p>
            <a:endParaRPr lang="ru-RU" sz="2000" dirty="0"/>
          </a:p>
          <a:p>
            <a:r>
              <a:rPr lang="ru-RU" sz="2000" dirty="0" smtClean="0"/>
              <a:t>Предусмотреть </a:t>
            </a:r>
            <a:r>
              <a:rPr lang="ru-RU" sz="2000" dirty="0"/>
              <a:t>возможность индивидуальных </a:t>
            </a:r>
            <a:r>
              <a:rPr lang="ru-RU" sz="2000" dirty="0" err="1"/>
              <a:t>видеоконсультаций</a:t>
            </a:r>
            <a:r>
              <a:rPr lang="ru-RU" sz="2000" dirty="0"/>
              <a:t> (лучше кратких по продолжительности, лучше описать в каких случаях индивидуальные) для начальной школы ежедневно; для основной и старшей школы в виде лекций и практикумов посредством </a:t>
            </a:r>
            <a:r>
              <a:rPr lang="ru-RU" sz="2000" dirty="0" err="1"/>
              <a:t>вебинаров</a:t>
            </a:r>
            <a:r>
              <a:rPr lang="ru-RU" sz="2000" dirty="0"/>
              <a:t>, образовательных платформ, </a:t>
            </a:r>
            <a:r>
              <a:rPr lang="ru-RU" sz="2000" dirty="0" smtClean="0"/>
              <a:t>социальных </a:t>
            </a:r>
            <a:r>
              <a:rPr lang="ru-RU" sz="2000" dirty="0"/>
              <a:t>сетей несколько раз в неделю.</a:t>
            </a:r>
          </a:p>
          <a:p>
            <a:endParaRPr lang="ru-RU" sz="2000" dirty="0"/>
          </a:p>
          <a:p>
            <a:r>
              <a:rPr lang="ru-RU" sz="2000" dirty="0"/>
              <a:t>4. Наладить обратную связь с учениками лучше посредством электронного дневника, либо электронной почты, через официальные ресурсы, сохраняя всю историю коммуникации, вопросов-ответов.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8879150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3211" y="664433"/>
            <a:ext cx="12078789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5. Сотрудничество, а не изоляция. </a:t>
            </a:r>
          </a:p>
          <a:p>
            <a:r>
              <a:rPr lang="ru-RU" dirty="0"/>
              <a:t>Хорошим решением для этого будут групповые задания, проекты и творческие работы, предусматривающие совместную работу в общем документе, например, в </a:t>
            </a:r>
            <a:r>
              <a:rPr lang="ru-RU" dirty="0" err="1"/>
              <a:t>Google</a:t>
            </a:r>
            <a:r>
              <a:rPr lang="ru-RU" dirty="0"/>
              <a:t>, в групповом чате в </a:t>
            </a:r>
            <a:r>
              <a:rPr lang="ru-RU" dirty="0" err="1"/>
              <a:t>соц</a:t>
            </a:r>
            <a:r>
              <a:rPr lang="ru-RU" dirty="0"/>
              <a:t> сети, в групповой переписке в почте.</a:t>
            </a:r>
          </a:p>
          <a:p>
            <a:endParaRPr lang="ru-RU" dirty="0"/>
          </a:p>
          <a:p>
            <a:r>
              <a:rPr lang="ru-RU" u="sng" dirty="0"/>
              <a:t>6. Активное взаимодействие с родителями</a:t>
            </a:r>
            <a:r>
              <a:rPr lang="ru-RU" u="sng" dirty="0" smtClean="0"/>
              <a:t>.</a:t>
            </a:r>
            <a:endParaRPr lang="ru-RU" u="sng" dirty="0"/>
          </a:p>
          <a:p>
            <a:endParaRPr lang="ru-RU" dirty="0" smtClean="0"/>
          </a:p>
          <a:p>
            <a:pPr marL="285750" indent="-285750">
              <a:buFontTx/>
              <a:buChar char="-"/>
            </a:pPr>
            <a:r>
              <a:rPr lang="ru-RU" dirty="0" smtClean="0"/>
              <a:t>Индивидуальный маршрут обучения</a:t>
            </a:r>
          </a:p>
          <a:p>
            <a:pPr marL="285750" indent="-285750">
              <a:buFontTx/>
              <a:buChar char="-"/>
            </a:pPr>
            <a:r>
              <a:rPr lang="ru-RU" dirty="0" smtClean="0"/>
              <a:t>Особый контроль за пассивными, неуспевающими, </a:t>
            </a:r>
            <a:r>
              <a:rPr lang="ru-RU" dirty="0" err="1" smtClean="0"/>
              <a:t>девиантными</a:t>
            </a:r>
            <a:r>
              <a:rPr lang="ru-RU" dirty="0" smtClean="0"/>
              <a:t> учащимися</a:t>
            </a:r>
          </a:p>
          <a:p>
            <a:pPr marL="285750" indent="-285750">
              <a:buFontTx/>
              <a:buChar char="-"/>
            </a:pPr>
            <a:endParaRPr lang="ru-RU" dirty="0"/>
          </a:p>
          <a:p>
            <a:r>
              <a:rPr lang="ru-RU" dirty="0"/>
              <a:t>Определяем график взаимодействия (виртуальные консультации, обсуждения). Подключаем классного руководителя и социальную службу с надеждой, что поможет.</a:t>
            </a:r>
          </a:p>
          <a:p>
            <a:endParaRPr lang="ru-RU" dirty="0"/>
          </a:p>
          <a:p>
            <a:r>
              <a:rPr lang="ru-RU" dirty="0"/>
              <a:t>7. Гибкость и возможность быстрой адаптации. Учителям придётся учиться быстро и много. Учиться друг у друга, самостоятельно.</a:t>
            </a:r>
          </a:p>
        </p:txBody>
      </p:sp>
    </p:spTree>
    <p:extLst>
      <p:ext uri="{BB962C8B-B14F-4D97-AF65-F5344CB8AC3E}">
        <p14:creationId xmlns:p14="http://schemas.microsoft.com/office/powerpoint/2010/main" val="1037773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8008" y="385724"/>
            <a:ext cx="11730151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СПИСОК ОБРАЗОВАТЕЛЬНЫХ ИНТЕРНЕТ-РЕСУРСОВ, </a:t>
            </a:r>
            <a:r>
              <a:rPr lang="ru-RU" dirty="0" smtClean="0"/>
              <a:t>ПРЕДОСТАВЛЕННЫХ ДЛЯ </a:t>
            </a:r>
            <a:r>
              <a:rPr lang="ru-RU" dirty="0"/>
              <a:t>СВОБОДНОГО ДОСТУПА </a:t>
            </a:r>
            <a:endParaRPr lang="ru-RU" dirty="0" smtClean="0"/>
          </a:p>
          <a:p>
            <a:r>
              <a:rPr lang="ru-RU" dirty="0" smtClean="0"/>
              <a:t>НА </a:t>
            </a:r>
            <a:r>
              <a:rPr lang="ru-RU" dirty="0"/>
              <a:t>ВРЕМЕННЫЙ </a:t>
            </a:r>
            <a:r>
              <a:rPr lang="ru-RU" dirty="0" smtClean="0"/>
              <a:t>ПЕРИОД </a:t>
            </a:r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://resh.edu.ru/distance</a:t>
            </a:r>
            <a:r>
              <a:rPr lang="en-US" dirty="0" smtClean="0">
                <a:hlinkClick r:id="rId2"/>
              </a:rPr>
              <a:t>/</a:t>
            </a:r>
            <a:r>
              <a:rPr lang="ru-RU" dirty="0" smtClean="0"/>
              <a:t> </a:t>
            </a:r>
          </a:p>
          <a:p>
            <a:endParaRPr lang="ru-RU" dirty="0"/>
          </a:p>
          <a:p>
            <a:r>
              <a:rPr lang="ru-RU" dirty="0" smtClean="0"/>
              <a:t>Курс «Безопасное поведение в сети Интернет», обязателен для просмотра родителей и учащихся (организовать на каникулах, </a:t>
            </a:r>
            <a:r>
              <a:rPr lang="ru-RU" dirty="0" err="1" smtClean="0"/>
              <a:t>мониторить</a:t>
            </a:r>
            <a:r>
              <a:rPr lang="ru-RU" dirty="0" smtClean="0"/>
              <a:t> количество посмотревших), </a:t>
            </a:r>
            <a:r>
              <a:rPr lang="en-US" dirty="0">
                <a:hlinkClick r:id="rId3"/>
              </a:rPr>
              <a:t>https://</a:t>
            </a:r>
            <a:r>
              <a:rPr lang="ru-RU" dirty="0" err="1" smtClean="0">
                <a:hlinkClick r:id="rId3"/>
              </a:rPr>
              <a:t>вбезопасныйинтернет.рф</a:t>
            </a:r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r>
              <a:rPr lang="ru-RU" dirty="0" smtClean="0"/>
              <a:t>Организация внеурочной деятельности –</a:t>
            </a:r>
          </a:p>
          <a:p>
            <a:pPr marL="285750" indent="-285750">
              <a:buFontTx/>
              <a:buChar char="-"/>
            </a:pPr>
            <a:r>
              <a:rPr lang="ru-RU" dirty="0" smtClean="0"/>
              <a:t>Просмотр фильмов с последующим написание очерков, эссе и т.д. (</a:t>
            </a:r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mosobr.tv</a:t>
            </a:r>
            <a:r>
              <a:rPr lang="ru-RU" dirty="0" smtClean="0"/>
              <a:t>, </a:t>
            </a:r>
            <a:r>
              <a:rPr lang="en-US" dirty="0">
                <a:hlinkClick r:id="rId5"/>
              </a:rPr>
              <a:t>https://</a:t>
            </a:r>
            <a:r>
              <a:rPr lang="en-US" dirty="0" smtClean="0">
                <a:hlinkClick r:id="rId5"/>
              </a:rPr>
              <a:t>www.ivi.ru</a:t>
            </a:r>
            <a:r>
              <a:rPr lang="ru-RU" dirty="0" smtClean="0"/>
              <a:t> и т.д.)</a:t>
            </a:r>
          </a:p>
          <a:p>
            <a:pPr marL="285750" indent="-285750">
              <a:buFontTx/>
              <a:buChar char="-"/>
            </a:pPr>
            <a:r>
              <a:rPr lang="ru-RU" dirty="0" smtClean="0"/>
              <a:t>Организация обсуждения в социальных сетях (закрытые группы).</a:t>
            </a:r>
          </a:p>
          <a:p>
            <a:pPr marL="285750" indent="-285750">
              <a:buFontTx/>
              <a:buChar char="-"/>
            </a:pPr>
            <a:endParaRPr lang="ru-RU" dirty="0"/>
          </a:p>
          <a:p>
            <a:pPr marL="285750" indent="-285750">
              <a:buFontTx/>
              <a:buChar char="-"/>
            </a:pPr>
            <a:endParaRPr lang="ru-RU" dirty="0" smtClean="0"/>
          </a:p>
          <a:p>
            <a:pPr algn="ctr"/>
            <a:r>
              <a:rPr lang="ru-RU" dirty="0" smtClean="0"/>
              <a:t>НА КОНТРОЛЕ КАЖДЫЙ УЧЕНИК!!!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561786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</TotalTime>
  <Words>664</Words>
  <Application>Microsoft Office PowerPoint</Application>
  <PresentationFormat>Широкоэкранный</PresentationFormat>
  <Paragraphs>67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Тема Office</vt:lpstr>
      <vt:lpstr>Организация  дистанционного обучения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 дистанционного обучения</dc:title>
  <dc:creator>Пользователь</dc:creator>
  <cp:lastModifiedBy>Пользователь</cp:lastModifiedBy>
  <cp:revision>17</cp:revision>
  <cp:lastPrinted>2020-03-19T10:35:49Z</cp:lastPrinted>
  <dcterms:created xsi:type="dcterms:W3CDTF">2020-03-19T07:17:04Z</dcterms:created>
  <dcterms:modified xsi:type="dcterms:W3CDTF">2020-03-20T05:12:47Z</dcterms:modified>
</cp:coreProperties>
</file>