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38D0F-C7C1-4EFC-A8A9-DAB685BF5AD0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0EC70-94B7-451F-847F-533D0F2BD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34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65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57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0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20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4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17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43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3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88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7074-EA51-4630-B2FD-6F7EB2D6FD8B}" type="datetimeFigureOut">
              <a:rPr lang="ru-RU" smtClean="0"/>
              <a:t>20.03.2020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4A37-029F-4D7D-8F21-C4D7D98B4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4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-study.ru/" TargetMode="External"/><Relationship Id="rId2" Type="http://schemas.openxmlformats.org/officeDocument/2006/relationships/hyperlink" Target="https://www.youtub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chebnik.mos.ru/catalogue" TargetMode="External"/><Relationship Id="rId5" Type="http://schemas.openxmlformats.org/officeDocument/2006/relationships/hyperlink" Target="https://media.prosv.ru/" TargetMode="External"/><Relationship Id="rId4" Type="http://schemas.openxmlformats.org/officeDocument/2006/relationships/hyperlink" Target="https://lecta.rosuchebnik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4;&#1073;&#1077;&#1079;&#1086;&#1087;&#1072;&#1089;&#1085;&#1099;&#1081;&#1080;&#1085;&#1090;&#1077;&#1088;&#1085;&#1077;&#1090;.&#1088;&#1092;/" TargetMode="External"/><Relationship Id="rId2" Type="http://schemas.openxmlformats.org/officeDocument/2006/relationships/hyperlink" Target="https://resh.edu.ru/distance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ivi.ru/" TargetMode="External"/><Relationship Id="rId4" Type="http://schemas.openxmlformats.org/officeDocument/2006/relationships/hyperlink" Target="https://mosobr.t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Организация  дистанционного обучения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4503" y="444137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Ответственный за организацию образовательного процесса в дистанционной форме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5643154" y="162850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4503" y="260386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Инициативная группа учителей, применяющих ЦОР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14503" y="4685211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Группа учителей, начинающие применять ЦОР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708468" y="369243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17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4503" y="444137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Приказ о назначении ответственного за организацию дистанционного обучения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5643154" y="162850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4503" y="260386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дистанционном обучении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14503" y="4685211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Приказ об организации ДО распределении обязанностей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708468" y="369243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4503" y="444137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Учащиеся</a:t>
            </a:r>
            <a:endParaRPr lang="ru-RU" sz="36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264229" y="132370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578" y="236002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Имеют средства дистанционного обучения дома (ПК, Интернет, смартфон, планшет)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8708" y="236002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имеют средства дистанционного обучения дома (ПК, Интернет, смартфон, планшет)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9357359" y="1323703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4229" y="3413761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9357359" y="3409406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5578" y="4450081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Организуется дистанционное обучение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28708" y="4450081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Организуется обучение в школе (сборная группа, дежурный учитель, не более 250 человек), другой вариант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33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326" y="426720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Пересмотр рабочей программы по предмету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211977" y="1532709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3326" y="2621280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дистанционного обучения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3326" y="4815839"/>
            <a:ext cx="4241074" cy="1262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работы на период ДО (какие учебные материалы надо создать, как следить за  работой учащихся, как и когда предоставлять им обратную связь)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211977" y="3727269"/>
            <a:ext cx="783772" cy="862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11634" y="681837"/>
            <a:ext cx="467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Т</a:t>
            </a:r>
            <a:r>
              <a:rPr lang="ru-RU" dirty="0" smtClean="0"/>
              <a:t>емы предмета, по которым возможно ДО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33256" y="2621280"/>
            <a:ext cx="7358744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/>
              <a:t>Встречи в режиме реального времени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/>
              <a:t>Дистанционное обучение через интерактивные учебные материалы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11634" y="4824547"/>
            <a:ext cx="6409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-каких учебных результатов учащиеся достигнут?</a:t>
            </a:r>
          </a:p>
          <a:p>
            <a:r>
              <a:rPr lang="ru-RU" dirty="0" smtClean="0"/>
              <a:t>-каким образом учащиеся достигнут учебных результатов?</a:t>
            </a:r>
          </a:p>
          <a:p>
            <a:r>
              <a:rPr lang="ru-RU" dirty="0" smtClean="0"/>
              <a:t>-как учитель поможет учащимся достичь учебных результатов</a:t>
            </a:r>
          </a:p>
          <a:p>
            <a:r>
              <a:rPr lang="ru-RU" dirty="0" smtClean="0"/>
              <a:t>-как узнать, достигли ли учащиеся учебных результатов?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7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326" y="17160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Онлайн-встречи с учениками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3326" y="1509653"/>
            <a:ext cx="4241074" cy="87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учебного материала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3326" y="2865120"/>
            <a:ext cx="4241074" cy="931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Обратная связь, консультация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33256" y="333495"/>
            <a:ext cx="679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Skype</a:t>
            </a:r>
            <a:r>
              <a:rPr lang="ru-RU" dirty="0" smtClean="0"/>
              <a:t>, </a:t>
            </a:r>
            <a:r>
              <a:rPr lang="en-US" dirty="0" smtClean="0"/>
              <a:t>Instagram Live</a:t>
            </a:r>
            <a:r>
              <a:rPr lang="ru-RU" dirty="0" smtClean="0"/>
              <a:t>, </a:t>
            </a:r>
            <a:r>
              <a:rPr lang="en-US" dirty="0" smtClean="0">
                <a:hlinkClick r:id="rId2"/>
              </a:rPr>
              <a:t>youtube.com</a:t>
            </a:r>
            <a:r>
              <a:rPr lang="ru-RU" dirty="0" smtClean="0"/>
              <a:t> , </a:t>
            </a:r>
            <a:r>
              <a:rPr lang="en-US" dirty="0" smtClean="0"/>
              <a:t>Facebook Live</a:t>
            </a:r>
            <a:r>
              <a:rPr lang="ru-RU" dirty="0" smtClean="0"/>
              <a:t>, </a:t>
            </a:r>
            <a:r>
              <a:rPr lang="en-US" dirty="0" smtClean="0"/>
              <a:t>Zoom zoom.us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833256" y="1331981"/>
            <a:ext cx="7358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err="1" smtClean="0"/>
              <a:t>Видеоуроки</a:t>
            </a:r>
            <a:r>
              <a:rPr lang="ru-RU" dirty="0" smtClean="0"/>
              <a:t> (собственные или готовые). Например «Российская электронная школа»;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Интерактивные учебные материалы (собственные или готовые).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https://your-study.ru/</a:t>
            </a:r>
            <a:r>
              <a:rPr lang="ru-RU" dirty="0" smtClean="0"/>
              <a:t> (конструктор), </a:t>
            </a:r>
            <a:r>
              <a:rPr lang="en-US" dirty="0" smtClean="0">
                <a:hlinkClick r:id="rId4"/>
              </a:rPr>
              <a:t>https://lecta.rosuchebnik.ru</a:t>
            </a:r>
            <a:r>
              <a:rPr lang="ru-RU" dirty="0" smtClean="0"/>
              <a:t>, </a:t>
            </a:r>
            <a:r>
              <a:rPr lang="en-US" dirty="0" smtClean="0">
                <a:hlinkClick r:id="rId5"/>
              </a:rPr>
              <a:t>https://media.prosv.ru/</a:t>
            </a:r>
            <a:r>
              <a:rPr lang="ru-RU" dirty="0" smtClean="0"/>
              <a:t>, </a:t>
            </a:r>
            <a:r>
              <a:rPr lang="en-US" dirty="0" smtClean="0">
                <a:hlinkClick r:id="rId6"/>
              </a:rPr>
              <a:t>https://uchebnik.mos.ru/catalogue</a:t>
            </a:r>
            <a:r>
              <a:rPr lang="ru-RU" dirty="0" smtClean="0"/>
              <a:t> 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833256" y="3268282"/>
            <a:ext cx="7148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закрытая группа в социальных сетях, электронная почта, </a:t>
            </a:r>
            <a:r>
              <a:rPr lang="en-US" dirty="0" smtClean="0"/>
              <a:t>WhatsApp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83326" y="4238004"/>
            <a:ext cx="4241074" cy="931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33255" y="4457002"/>
            <a:ext cx="7148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«</a:t>
            </a:r>
            <a:r>
              <a:rPr lang="ru-RU" dirty="0" err="1" smtClean="0"/>
              <a:t>Яндекс.Учебник</a:t>
            </a:r>
            <a:r>
              <a:rPr lang="ru-RU" dirty="0" smtClean="0"/>
              <a:t>», «</a:t>
            </a:r>
            <a:r>
              <a:rPr lang="ru-RU" dirty="0" err="1" smtClean="0"/>
              <a:t>ЯКласс</a:t>
            </a:r>
            <a:r>
              <a:rPr lang="ru-RU" dirty="0" smtClean="0"/>
              <a:t>», </a:t>
            </a:r>
            <a:r>
              <a:rPr lang="ru-RU" dirty="0" err="1" smtClean="0"/>
              <a:t>Учи.ру</a:t>
            </a:r>
            <a:r>
              <a:rPr lang="ru-RU" dirty="0" smtClean="0"/>
              <a:t>»,  Гугл формы, </a:t>
            </a:r>
            <a:r>
              <a:rPr lang="en-US" dirty="0" err="1" smtClean="0"/>
              <a:t>learningapps</a:t>
            </a:r>
            <a:r>
              <a:rPr lang="ru-RU" dirty="0" smtClean="0"/>
              <a:t>, др.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33897" y="1051169"/>
            <a:ext cx="478972" cy="458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794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2846" y="5628305"/>
            <a:ext cx="4241074" cy="931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Составить план работы и для учащихся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33255" y="5494048"/>
            <a:ext cx="7280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Необходимо указать дату и время для начала работы над заданием, сроки выполнения заданий, определенное время для онлайн-встреч с учителем, ссылки на учебные материалы или платформу, где будет идти работа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403566" y="2389219"/>
            <a:ext cx="296091" cy="458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403566" y="3820244"/>
            <a:ext cx="296091" cy="458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0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" y="104503"/>
            <a:ext cx="120787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 Провести мониторинг готовности детей и учителей к дистанционной форме обучения (наличие устройств и возможностей интернета, установка необходимых приложений, разработка рекомендаций и памяток по использованию).</a:t>
            </a:r>
          </a:p>
          <a:p>
            <a:endParaRPr lang="ru-RU" sz="2000" dirty="0"/>
          </a:p>
          <a:p>
            <a:r>
              <a:rPr lang="ru-RU" sz="2000" dirty="0"/>
              <a:t>2. Организовать рабочее время учителя и учеников.</a:t>
            </a:r>
          </a:p>
          <a:p>
            <a:endParaRPr lang="ru-RU" sz="2000" dirty="0"/>
          </a:p>
          <a:p>
            <a:r>
              <a:rPr lang="ru-RU" sz="2000" dirty="0" smtClean="0"/>
              <a:t>Формальная отправка </a:t>
            </a:r>
            <a:r>
              <a:rPr lang="ru-RU" sz="2000" dirty="0"/>
              <a:t>ежедневных домашних заданий как </a:t>
            </a:r>
            <a:r>
              <a:rPr lang="ru-RU" sz="2000" dirty="0" smtClean="0"/>
              <a:t>единственный вариант </a:t>
            </a:r>
            <a:r>
              <a:rPr lang="ru-RU" sz="2000" dirty="0"/>
              <a:t>обучения. Это </a:t>
            </a:r>
            <a:r>
              <a:rPr lang="ru-RU" sz="2000" dirty="0" smtClean="0"/>
              <a:t>НЕ </a:t>
            </a:r>
            <a:r>
              <a:rPr lang="ru-RU" sz="2000" dirty="0"/>
              <a:t>дистанционная форма обучения, это формальность</a:t>
            </a:r>
            <a:r>
              <a:rPr lang="ru-RU" sz="2000" dirty="0" smtClean="0"/>
              <a:t>. Ссылки на учебный материал должны быть конкретными, исключающие поиск в сети </a:t>
            </a:r>
            <a:r>
              <a:rPr lang="ru-RU" sz="2000" dirty="0" err="1" smtClean="0"/>
              <a:t>Интерент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3. По возможности предусмотреть и организовать время «</a:t>
            </a:r>
            <a:r>
              <a:rPr lang="ru-RU" sz="2000" dirty="0" err="1"/>
              <a:t>face-to-face</a:t>
            </a:r>
            <a:r>
              <a:rPr lang="ru-RU" sz="2000" dirty="0"/>
              <a:t>” взаимодействия учителя и групп учеников (в классе, параллели) для основной и старшей школы.</a:t>
            </a:r>
          </a:p>
          <a:p>
            <a:endParaRPr lang="ru-RU" sz="2000" dirty="0"/>
          </a:p>
          <a:p>
            <a:r>
              <a:rPr lang="ru-RU" sz="2000" dirty="0" smtClean="0"/>
              <a:t>Предусмотреть </a:t>
            </a:r>
            <a:r>
              <a:rPr lang="ru-RU" sz="2000" dirty="0"/>
              <a:t>возможность индивидуальных </a:t>
            </a:r>
            <a:r>
              <a:rPr lang="ru-RU" sz="2000" dirty="0" err="1"/>
              <a:t>видеоконсультаций</a:t>
            </a:r>
            <a:r>
              <a:rPr lang="ru-RU" sz="2000" dirty="0"/>
              <a:t> (лучше кратких по продолжительности, лучше описать в каких случаях индивидуальные) для начальной школы ежедневно; для основной и старшей школы в виде лекций и практикумов посредством </a:t>
            </a:r>
            <a:r>
              <a:rPr lang="ru-RU" sz="2000" dirty="0" err="1"/>
              <a:t>вебинаров</a:t>
            </a:r>
            <a:r>
              <a:rPr lang="ru-RU" sz="2000" dirty="0"/>
              <a:t>, образовательных платформ, </a:t>
            </a:r>
            <a:r>
              <a:rPr lang="ru-RU" sz="2000" dirty="0" smtClean="0"/>
              <a:t>социальных </a:t>
            </a:r>
            <a:r>
              <a:rPr lang="ru-RU" sz="2000" dirty="0"/>
              <a:t>сетей несколько раз в неделю.</a:t>
            </a:r>
          </a:p>
          <a:p>
            <a:endParaRPr lang="ru-RU" sz="2000" dirty="0"/>
          </a:p>
          <a:p>
            <a:r>
              <a:rPr lang="ru-RU" sz="2000" dirty="0"/>
              <a:t>4. Наладить обратную связь с учениками лучше посредством электронного дневника, либо электронной почты, через официальные ресурсы, сохраняя всю историю коммуникации, вопросов-ответов.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8791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" y="664433"/>
            <a:ext cx="120787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5. Сотрудничество, а не изоляция. </a:t>
            </a:r>
          </a:p>
          <a:p>
            <a:r>
              <a:rPr lang="ru-RU" dirty="0"/>
              <a:t>Хорошим решением для этого будут групповые задания, проекты и творческие работы, предусматривающие совместную работу в общем документе, например, в </a:t>
            </a:r>
            <a:r>
              <a:rPr lang="ru-RU" dirty="0" err="1"/>
              <a:t>Google</a:t>
            </a:r>
            <a:r>
              <a:rPr lang="ru-RU" dirty="0"/>
              <a:t>, в групповом чате в </a:t>
            </a:r>
            <a:r>
              <a:rPr lang="ru-RU" dirty="0" err="1"/>
              <a:t>соц</a:t>
            </a:r>
            <a:r>
              <a:rPr lang="ru-RU" dirty="0"/>
              <a:t> сети, в групповой переписке в почте.</a:t>
            </a:r>
          </a:p>
          <a:p>
            <a:endParaRPr lang="ru-RU" dirty="0"/>
          </a:p>
          <a:p>
            <a:r>
              <a:rPr lang="ru-RU" u="sng" dirty="0"/>
              <a:t>6. Активное взаимодействие с родителями</a:t>
            </a:r>
            <a:r>
              <a:rPr lang="ru-RU" u="sng" dirty="0" smtClean="0"/>
              <a:t>.</a:t>
            </a:r>
            <a:endParaRPr lang="ru-RU" u="sng" dirty="0"/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Индивидуальный маршрут обучения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Особый контроль за пассивными, неуспевающими, </a:t>
            </a:r>
            <a:r>
              <a:rPr lang="ru-RU" dirty="0" err="1" smtClean="0"/>
              <a:t>девиантными</a:t>
            </a:r>
            <a:r>
              <a:rPr lang="ru-RU" dirty="0" smtClean="0"/>
              <a:t> учащимися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Определяем график взаимодействия (виртуальные консультации, обсуждения). Подключаем классного руководителя и социальную службу с надеждой, что поможет.</a:t>
            </a:r>
          </a:p>
          <a:p>
            <a:endParaRPr lang="ru-RU" dirty="0"/>
          </a:p>
          <a:p>
            <a:r>
              <a:rPr lang="ru-RU" dirty="0"/>
              <a:t>7. Гибкость и возможность быстрой адаптации. Учителям придётся учиться быстро и много. Учиться друг у друга,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10377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008" y="385724"/>
            <a:ext cx="117301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СПИСОК ОБРАЗОВАТЕЛЬНЫХ ИНТЕРНЕТ-РЕСУРСОВ, </a:t>
            </a:r>
            <a:r>
              <a:rPr lang="ru-RU" dirty="0" smtClean="0"/>
              <a:t>ПРЕДОСТАВЛЕННЫХ ДЛЯ </a:t>
            </a:r>
            <a:r>
              <a:rPr lang="ru-RU" dirty="0"/>
              <a:t>СВОБОДНОГО ДОСТУПА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ВРЕМЕННЫЙ </a:t>
            </a:r>
            <a:r>
              <a:rPr lang="ru-RU" dirty="0" smtClean="0"/>
              <a:t>ПЕРИОД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://resh.edu.ru/distance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Курс «Безопасное поведение в сети Интернет», обязателен для просмотра родителей и учащихся (организовать на каникулах, </a:t>
            </a:r>
            <a:r>
              <a:rPr lang="ru-RU" dirty="0" err="1" smtClean="0"/>
              <a:t>мониторить</a:t>
            </a:r>
            <a:r>
              <a:rPr lang="ru-RU" dirty="0" smtClean="0"/>
              <a:t> количество посмотревших), </a:t>
            </a:r>
            <a:r>
              <a:rPr lang="en-US" dirty="0">
                <a:hlinkClick r:id="rId3"/>
              </a:rPr>
              <a:t>https://</a:t>
            </a:r>
            <a:r>
              <a:rPr lang="ru-RU" dirty="0" err="1" smtClean="0">
                <a:hlinkClick r:id="rId3"/>
              </a:rPr>
              <a:t>вбезопасныйинтернет.рф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Организация внеурочной деятельности –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Просмотр фильмов с последующим написание очерков, эссе и т.д.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mosobr.tv</a:t>
            </a:r>
            <a:r>
              <a:rPr lang="ru-RU" dirty="0" smtClean="0"/>
              <a:t>,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www.ivi.ru</a:t>
            </a:r>
            <a:r>
              <a:rPr lang="ru-RU" dirty="0" smtClean="0"/>
              <a:t> и т.д.)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Организация обсуждения в социальных сетях (закрытые группы).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algn="ctr"/>
            <a:r>
              <a:rPr lang="ru-RU" dirty="0" smtClean="0"/>
              <a:t>НА КОНТРОЛЕ КАЖДЫЙ УЧЕНИК!!!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1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664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Организация  дистанционного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дистанционного обучения</dc:title>
  <dc:creator>Пользователь</dc:creator>
  <cp:lastModifiedBy>Пользователь</cp:lastModifiedBy>
  <cp:revision>17</cp:revision>
  <cp:lastPrinted>2020-03-19T10:35:49Z</cp:lastPrinted>
  <dcterms:created xsi:type="dcterms:W3CDTF">2020-03-19T07:17:04Z</dcterms:created>
  <dcterms:modified xsi:type="dcterms:W3CDTF">2020-03-20T05:12:47Z</dcterms:modified>
</cp:coreProperties>
</file>